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regular r:id="rId11"/>
    </p:embeddedFont>
    <p:embeddedFont>
      <p:font typeface="Sora Medium"/>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947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481143"/>
            <a:ext cx="4919305" cy="3267313"/>
          </a:xfrm>
          <a:prstGeom prst="rect">
            <a:avLst/>
          </a:prstGeom>
        </p:spPr>
      </p:pic>
      <p:sp>
        <p:nvSpPr>
          <p:cNvPr id="4" name="Text 0"/>
          <p:cNvSpPr/>
          <p:nvPr/>
        </p:nvSpPr>
        <p:spPr>
          <a:xfrm>
            <a:off x="793790" y="754975"/>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97B8FF"/>
                </a:solidFill>
                <a:latin typeface="Sora Medium" pitchFamily="34" charset="0"/>
                <a:ea typeface="Sora Medium" pitchFamily="34" charset="-122"/>
                <a:cs typeface="Sora Medium" pitchFamily="34" charset="-120"/>
              </a:rPr>
              <a:t>Recommender Systems: Personalizing Your Digital Experience</a:t>
            </a:r>
            <a:endParaRPr lang="en-US" sz="6150" dirty="0"/>
          </a:p>
        </p:txBody>
      </p:sp>
      <p:sp>
        <p:nvSpPr>
          <p:cNvPr id="5" name="Text 1"/>
          <p:cNvSpPr/>
          <p:nvPr/>
        </p:nvSpPr>
        <p:spPr>
          <a:xfrm>
            <a:off x="793790" y="5008007"/>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Imagine browsing an online store and discovering a new product you love, or scrolling through your social media feed and encountering engaging content that aligns with your interests. This personalized experience is powered by recommender systems, intelligent algorithms that analyze your preferences and predict what you'll enjoy next.</a:t>
            </a:r>
            <a:endParaRPr lang="en-US" sz="1750" dirty="0"/>
          </a:p>
        </p:txBody>
      </p:sp>
      <p:sp>
        <p:nvSpPr>
          <p:cNvPr id="8" name="Text 3"/>
          <p:cNvSpPr/>
          <p:nvPr/>
        </p:nvSpPr>
        <p:spPr>
          <a:xfrm>
            <a:off x="793790" y="7077670"/>
            <a:ext cx="3274695" cy="396835"/>
          </a:xfrm>
          <a:prstGeom prst="rect">
            <a:avLst/>
          </a:prstGeom>
          <a:noFill/>
          <a:ln/>
        </p:spPr>
        <p:txBody>
          <a:bodyPr wrap="none" lIns="0" tIns="0" rIns="0" bIns="0" rtlCol="0" anchor="t"/>
          <a:lstStyle/>
          <a:p>
            <a:pPr marL="0" indent="0" algn="l">
              <a:lnSpc>
                <a:spcPts val="3100"/>
              </a:lnSpc>
              <a:buNone/>
            </a:pPr>
            <a:r>
              <a:rPr lang="en-US" sz="2200" dirty="0">
                <a:solidFill>
                  <a:schemeClr val="bg1"/>
                </a:solidFill>
              </a:rPr>
              <a:t>Prudhvi Naidu Thota</a:t>
            </a:r>
          </a:p>
          <a:p>
            <a:pPr marL="0" indent="0" algn="l">
              <a:lnSpc>
                <a:spcPts val="3100"/>
              </a:lnSpc>
              <a:buNone/>
            </a:pPr>
            <a:r>
              <a:rPr lang="en-US" sz="2200" dirty="0">
                <a:solidFill>
                  <a:schemeClr val="bg1"/>
                </a:solidFill>
              </a:rPr>
              <a:t>AP22110010077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0799"/>
          </a:xfrm>
          <a:prstGeom prst="rect">
            <a:avLst/>
          </a:prstGeom>
        </p:spPr>
      </p:pic>
      <p:pic>
        <p:nvPicPr>
          <p:cNvPr id="3" name="Image 1" descr="preencoded.png"/>
          <p:cNvPicPr>
            <a:picLocks noChangeAspect="1"/>
          </p:cNvPicPr>
          <p:nvPr/>
        </p:nvPicPr>
        <p:blipFill>
          <a:blip r:embed="rId4"/>
          <a:stretch>
            <a:fillRect/>
          </a:stretch>
        </p:blipFill>
        <p:spPr>
          <a:xfrm>
            <a:off x="5938718" y="258008"/>
            <a:ext cx="2752963" cy="2064782"/>
          </a:xfrm>
          <a:prstGeom prst="rect">
            <a:avLst/>
          </a:prstGeom>
        </p:spPr>
      </p:pic>
      <p:sp>
        <p:nvSpPr>
          <p:cNvPr id="4" name="Text 0"/>
          <p:cNvSpPr/>
          <p:nvPr/>
        </p:nvSpPr>
        <p:spPr>
          <a:xfrm>
            <a:off x="722590" y="3432453"/>
            <a:ext cx="8545235" cy="645081"/>
          </a:xfrm>
          <a:prstGeom prst="rect">
            <a:avLst/>
          </a:prstGeom>
          <a:noFill/>
          <a:ln/>
        </p:spPr>
        <p:txBody>
          <a:bodyPr wrap="none" lIns="0" tIns="0" rIns="0" bIns="0" rtlCol="0" anchor="t"/>
          <a:lstStyle/>
          <a:p>
            <a:pPr marL="0" indent="0">
              <a:lnSpc>
                <a:spcPts val="5050"/>
              </a:lnSpc>
              <a:buNone/>
            </a:pPr>
            <a:r>
              <a:rPr lang="en-US" sz="4050" dirty="0">
                <a:solidFill>
                  <a:srgbClr val="97B8FF"/>
                </a:solidFill>
                <a:latin typeface="Sora Medium" pitchFamily="34" charset="0"/>
                <a:ea typeface="Sora Medium" pitchFamily="34" charset="-122"/>
                <a:cs typeface="Sora Medium" pitchFamily="34" charset="-120"/>
              </a:rPr>
              <a:t>Types of Recommender Systems</a:t>
            </a:r>
            <a:endParaRPr lang="en-US" sz="4050" dirty="0"/>
          </a:p>
        </p:txBody>
      </p:sp>
      <p:sp>
        <p:nvSpPr>
          <p:cNvPr id="5" name="Shape 1"/>
          <p:cNvSpPr/>
          <p:nvPr/>
        </p:nvSpPr>
        <p:spPr>
          <a:xfrm>
            <a:off x="722590" y="4619387"/>
            <a:ext cx="464463" cy="464463"/>
          </a:xfrm>
          <a:prstGeom prst="roundRect">
            <a:avLst>
              <a:gd name="adj" fmla="val 6668"/>
            </a:avLst>
          </a:prstGeom>
          <a:solidFill>
            <a:srgbClr val="26262B"/>
          </a:solidFill>
          <a:ln/>
        </p:spPr>
      </p:sp>
      <p:sp>
        <p:nvSpPr>
          <p:cNvPr id="6" name="Text 2"/>
          <p:cNvSpPr/>
          <p:nvPr/>
        </p:nvSpPr>
        <p:spPr>
          <a:xfrm>
            <a:off x="889278" y="4696778"/>
            <a:ext cx="130969" cy="309682"/>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Medium" pitchFamily="34" charset="0"/>
                <a:ea typeface="Sora Medium" pitchFamily="34" charset="-122"/>
                <a:cs typeface="Sora Medium" pitchFamily="34" charset="-120"/>
              </a:rPr>
              <a:t>1</a:t>
            </a:r>
            <a:endParaRPr lang="en-US" sz="2400" dirty="0"/>
          </a:p>
        </p:txBody>
      </p:sp>
      <p:sp>
        <p:nvSpPr>
          <p:cNvPr id="7" name="Text 3"/>
          <p:cNvSpPr/>
          <p:nvPr/>
        </p:nvSpPr>
        <p:spPr>
          <a:xfrm>
            <a:off x="1393508" y="4619387"/>
            <a:ext cx="3179564" cy="322659"/>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Content-Based Filtering</a:t>
            </a:r>
            <a:endParaRPr lang="en-US" sz="2000" dirty="0"/>
          </a:p>
        </p:txBody>
      </p:sp>
      <p:sp>
        <p:nvSpPr>
          <p:cNvPr id="8" name="Text 4"/>
          <p:cNvSpPr/>
          <p:nvPr/>
        </p:nvSpPr>
        <p:spPr>
          <a:xfrm>
            <a:off x="1393508" y="5065871"/>
            <a:ext cx="3586520" cy="2311956"/>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This approach analyzes your past interactions with content, such as books, movies, or products, to identify common themes and patterns. It then recommends similar items based on your past preferences.</a:t>
            </a:r>
            <a:endParaRPr lang="en-US" sz="1600" dirty="0"/>
          </a:p>
        </p:txBody>
      </p:sp>
      <p:sp>
        <p:nvSpPr>
          <p:cNvPr id="9" name="Shape 5"/>
          <p:cNvSpPr/>
          <p:nvPr/>
        </p:nvSpPr>
        <p:spPr>
          <a:xfrm>
            <a:off x="5186482" y="4619387"/>
            <a:ext cx="464463" cy="464463"/>
          </a:xfrm>
          <a:prstGeom prst="roundRect">
            <a:avLst>
              <a:gd name="adj" fmla="val 6668"/>
            </a:avLst>
          </a:prstGeom>
          <a:solidFill>
            <a:srgbClr val="26262B"/>
          </a:solidFill>
          <a:ln/>
        </p:spPr>
      </p:sp>
      <p:sp>
        <p:nvSpPr>
          <p:cNvPr id="10" name="Text 6"/>
          <p:cNvSpPr/>
          <p:nvPr/>
        </p:nvSpPr>
        <p:spPr>
          <a:xfrm>
            <a:off x="5322213" y="4696778"/>
            <a:ext cx="192881" cy="309682"/>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Medium" pitchFamily="34" charset="0"/>
                <a:ea typeface="Sora Medium" pitchFamily="34" charset="-122"/>
                <a:cs typeface="Sora Medium" pitchFamily="34" charset="-120"/>
              </a:rPr>
              <a:t>2</a:t>
            </a:r>
            <a:endParaRPr lang="en-US" sz="2400" dirty="0"/>
          </a:p>
        </p:txBody>
      </p:sp>
      <p:sp>
        <p:nvSpPr>
          <p:cNvPr id="11" name="Text 7"/>
          <p:cNvSpPr/>
          <p:nvPr/>
        </p:nvSpPr>
        <p:spPr>
          <a:xfrm>
            <a:off x="5857399" y="4619387"/>
            <a:ext cx="2946559" cy="322659"/>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Collaborative Filtering</a:t>
            </a:r>
            <a:endParaRPr lang="en-US" sz="2000" dirty="0"/>
          </a:p>
        </p:txBody>
      </p:sp>
      <p:sp>
        <p:nvSpPr>
          <p:cNvPr id="12" name="Text 8"/>
          <p:cNvSpPr/>
          <p:nvPr/>
        </p:nvSpPr>
        <p:spPr>
          <a:xfrm>
            <a:off x="5857399" y="5065871"/>
            <a:ext cx="3586520" cy="2311956"/>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This method focuses on the behavior of similar users. It identifies users with tastes similar to yours and recommends items they've enjoyed. This method is particularly useful for discovering new items you might not have considered otherwise.</a:t>
            </a:r>
            <a:endParaRPr lang="en-US" sz="1600" dirty="0"/>
          </a:p>
        </p:txBody>
      </p:sp>
      <p:sp>
        <p:nvSpPr>
          <p:cNvPr id="13" name="Shape 9"/>
          <p:cNvSpPr/>
          <p:nvPr/>
        </p:nvSpPr>
        <p:spPr>
          <a:xfrm>
            <a:off x="9650373" y="4619387"/>
            <a:ext cx="464463" cy="464463"/>
          </a:xfrm>
          <a:prstGeom prst="roundRect">
            <a:avLst>
              <a:gd name="adj" fmla="val 6668"/>
            </a:avLst>
          </a:prstGeom>
          <a:solidFill>
            <a:srgbClr val="26262B"/>
          </a:solidFill>
          <a:ln/>
        </p:spPr>
      </p:sp>
      <p:sp>
        <p:nvSpPr>
          <p:cNvPr id="14" name="Text 10"/>
          <p:cNvSpPr/>
          <p:nvPr/>
        </p:nvSpPr>
        <p:spPr>
          <a:xfrm>
            <a:off x="9786580" y="4696778"/>
            <a:ext cx="192048" cy="309682"/>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Medium" pitchFamily="34" charset="0"/>
                <a:ea typeface="Sora Medium" pitchFamily="34" charset="-122"/>
                <a:cs typeface="Sora Medium" pitchFamily="34" charset="-120"/>
              </a:rPr>
              <a:t>3</a:t>
            </a:r>
            <a:endParaRPr lang="en-US" sz="2400" dirty="0"/>
          </a:p>
        </p:txBody>
      </p:sp>
      <p:sp>
        <p:nvSpPr>
          <p:cNvPr id="15" name="Text 11"/>
          <p:cNvSpPr/>
          <p:nvPr/>
        </p:nvSpPr>
        <p:spPr>
          <a:xfrm>
            <a:off x="10321290" y="4619387"/>
            <a:ext cx="2580799" cy="322659"/>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Hybrid Filtering</a:t>
            </a:r>
            <a:endParaRPr lang="en-US" sz="2000" dirty="0"/>
          </a:p>
        </p:txBody>
      </p:sp>
      <p:sp>
        <p:nvSpPr>
          <p:cNvPr id="16" name="Text 12"/>
          <p:cNvSpPr/>
          <p:nvPr/>
        </p:nvSpPr>
        <p:spPr>
          <a:xfrm>
            <a:off x="10321290" y="5065871"/>
            <a:ext cx="3586520" cy="2311956"/>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As the name suggests, hybrid filtering combines both content-based and collaborative filtering techniques. This approach leverages the strengths of each method to create a more comprehensive and accurate recommendation system.</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5508" y="2456378"/>
            <a:ext cx="4975265" cy="3316843"/>
          </a:xfrm>
          <a:prstGeom prst="rect">
            <a:avLst/>
          </a:prstGeom>
        </p:spPr>
      </p:pic>
      <p:sp>
        <p:nvSpPr>
          <p:cNvPr id="4" name="Text 0"/>
          <p:cNvSpPr/>
          <p:nvPr/>
        </p:nvSpPr>
        <p:spPr>
          <a:xfrm>
            <a:off x="6202085" y="889873"/>
            <a:ext cx="6298763" cy="639008"/>
          </a:xfrm>
          <a:prstGeom prst="rect">
            <a:avLst/>
          </a:prstGeom>
          <a:noFill/>
          <a:ln/>
        </p:spPr>
        <p:txBody>
          <a:bodyPr wrap="none" lIns="0" tIns="0" rIns="0" bIns="0" rtlCol="0" anchor="t"/>
          <a:lstStyle/>
          <a:p>
            <a:pPr marL="0" indent="0">
              <a:lnSpc>
                <a:spcPts val="5000"/>
              </a:lnSpc>
              <a:buNone/>
            </a:pPr>
            <a:r>
              <a:rPr lang="en-US" sz="4000" dirty="0">
                <a:solidFill>
                  <a:srgbClr val="97B8FF"/>
                </a:solidFill>
                <a:latin typeface="Sora Medium" pitchFamily="34" charset="0"/>
                <a:ea typeface="Sora Medium" pitchFamily="34" charset="-122"/>
                <a:cs typeface="Sora Medium" pitchFamily="34" charset="-120"/>
              </a:rPr>
              <a:t>Content-Based Filtering</a:t>
            </a:r>
            <a:endParaRPr lang="en-US" sz="4000" dirty="0"/>
          </a:p>
        </p:txBody>
      </p:sp>
      <p:sp>
        <p:nvSpPr>
          <p:cNvPr id="5" name="Shape 1"/>
          <p:cNvSpPr/>
          <p:nvPr/>
        </p:nvSpPr>
        <p:spPr>
          <a:xfrm>
            <a:off x="6202085" y="1835587"/>
            <a:ext cx="3754160" cy="2813328"/>
          </a:xfrm>
          <a:prstGeom prst="roundRect">
            <a:avLst>
              <a:gd name="adj" fmla="val 1090"/>
            </a:avLst>
          </a:prstGeom>
          <a:solidFill>
            <a:srgbClr val="26262B"/>
          </a:solidFill>
          <a:ln/>
        </p:spPr>
      </p:sp>
      <p:sp>
        <p:nvSpPr>
          <p:cNvPr id="6" name="Text 2"/>
          <p:cNvSpPr/>
          <p:nvPr/>
        </p:nvSpPr>
        <p:spPr>
          <a:xfrm>
            <a:off x="6406515" y="2040017"/>
            <a:ext cx="2556034" cy="31944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How it Works</a:t>
            </a:r>
            <a:endParaRPr lang="en-US" sz="2000" dirty="0"/>
          </a:p>
        </p:txBody>
      </p:sp>
      <p:sp>
        <p:nvSpPr>
          <p:cNvPr id="7" name="Text 3"/>
          <p:cNvSpPr/>
          <p:nvPr/>
        </p:nvSpPr>
        <p:spPr>
          <a:xfrm>
            <a:off x="6406515" y="2482096"/>
            <a:ext cx="3345299" cy="1962388"/>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Content-based filtering analyzes the content of items you've interacted with, identifying keywords, themes, and features. It then recommends similar items based on these attributes.</a:t>
            </a:r>
            <a:endParaRPr lang="en-US" sz="1600" dirty="0"/>
          </a:p>
        </p:txBody>
      </p:sp>
      <p:sp>
        <p:nvSpPr>
          <p:cNvPr id="8" name="Shape 4"/>
          <p:cNvSpPr/>
          <p:nvPr/>
        </p:nvSpPr>
        <p:spPr>
          <a:xfrm>
            <a:off x="10160675" y="1835587"/>
            <a:ext cx="3754160" cy="2813328"/>
          </a:xfrm>
          <a:prstGeom prst="roundRect">
            <a:avLst>
              <a:gd name="adj" fmla="val 1090"/>
            </a:avLst>
          </a:prstGeom>
          <a:solidFill>
            <a:srgbClr val="26262B"/>
          </a:solidFill>
          <a:ln/>
        </p:spPr>
      </p:sp>
      <p:sp>
        <p:nvSpPr>
          <p:cNvPr id="9" name="Text 5"/>
          <p:cNvSpPr/>
          <p:nvPr/>
        </p:nvSpPr>
        <p:spPr>
          <a:xfrm>
            <a:off x="10365105" y="2040017"/>
            <a:ext cx="2556034" cy="31944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Example</a:t>
            </a:r>
            <a:endParaRPr lang="en-US" sz="2000" dirty="0"/>
          </a:p>
        </p:txBody>
      </p:sp>
      <p:sp>
        <p:nvSpPr>
          <p:cNvPr id="10" name="Text 6"/>
          <p:cNvSpPr/>
          <p:nvPr/>
        </p:nvSpPr>
        <p:spPr>
          <a:xfrm>
            <a:off x="10365105" y="2482096"/>
            <a:ext cx="3345299" cy="1962388"/>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If you've consistently enjoyed science fiction movies, a content-based system might recommend other science fiction movies with similar themes, directors, or actors.</a:t>
            </a:r>
            <a:endParaRPr lang="en-US" sz="1600" dirty="0"/>
          </a:p>
        </p:txBody>
      </p:sp>
      <p:sp>
        <p:nvSpPr>
          <p:cNvPr id="11" name="Shape 7"/>
          <p:cNvSpPr/>
          <p:nvPr/>
        </p:nvSpPr>
        <p:spPr>
          <a:xfrm>
            <a:off x="6202085" y="4853345"/>
            <a:ext cx="3754160" cy="2486263"/>
          </a:xfrm>
          <a:prstGeom prst="roundRect">
            <a:avLst>
              <a:gd name="adj" fmla="val 1234"/>
            </a:avLst>
          </a:prstGeom>
          <a:solidFill>
            <a:srgbClr val="26262B"/>
          </a:solidFill>
          <a:ln/>
        </p:spPr>
      </p:sp>
      <p:sp>
        <p:nvSpPr>
          <p:cNvPr id="12" name="Text 8"/>
          <p:cNvSpPr/>
          <p:nvPr/>
        </p:nvSpPr>
        <p:spPr>
          <a:xfrm>
            <a:off x="6406515" y="5057775"/>
            <a:ext cx="2556034" cy="31944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Advantages</a:t>
            </a:r>
            <a:endParaRPr lang="en-US" sz="2000" dirty="0"/>
          </a:p>
        </p:txBody>
      </p:sp>
      <p:sp>
        <p:nvSpPr>
          <p:cNvPr id="13" name="Text 9"/>
          <p:cNvSpPr/>
          <p:nvPr/>
        </p:nvSpPr>
        <p:spPr>
          <a:xfrm>
            <a:off x="6406515" y="5499854"/>
            <a:ext cx="3345299" cy="1635323"/>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Content-based filtering is effective for discovering new items within a familiar genre and can personalize recommendations based on individual preferences.</a:t>
            </a:r>
            <a:endParaRPr lang="en-US" sz="1600" dirty="0"/>
          </a:p>
        </p:txBody>
      </p:sp>
      <p:sp>
        <p:nvSpPr>
          <p:cNvPr id="14" name="Shape 10"/>
          <p:cNvSpPr/>
          <p:nvPr/>
        </p:nvSpPr>
        <p:spPr>
          <a:xfrm>
            <a:off x="10160675" y="4853345"/>
            <a:ext cx="3754160" cy="2486263"/>
          </a:xfrm>
          <a:prstGeom prst="roundRect">
            <a:avLst>
              <a:gd name="adj" fmla="val 1234"/>
            </a:avLst>
          </a:prstGeom>
          <a:solidFill>
            <a:srgbClr val="26262B"/>
          </a:solidFill>
          <a:ln/>
        </p:spPr>
      </p:sp>
      <p:sp>
        <p:nvSpPr>
          <p:cNvPr id="15" name="Text 11"/>
          <p:cNvSpPr/>
          <p:nvPr/>
        </p:nvSpPr>
        <p:spPr>
          <a:xfrm>
            <a:off x="10365105" y="5057775"/>
            <a:ext cx="2556034" cy="31944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Medium" pitchFamily="34" charset="0"/>
                <a:ea typeface="Sora Medium" pitchFamily="34" charset="-122"/>
                <a:cs typeface="Sora Medium" pitchFamily="34" charset="-120"/>
              </a:rPr>
              <a:t>Limitations</a:t>
            </a:r>
            <a:endParaRPr lang="en-US" sz="2000" dirty="0"/>
          </a:p>
        </p:txBody>
      </p:sp>
      <p:sp>
        <p:nvSpPr>
          <p:cNvPr id="16" name="Text 12"/>
          <p:cNvSpPr/>
          <p:nvPr/>
        </p:nvSpPr>
        <p:spPr>
          <a:xfrm>
            <a:off x="10365105" y="5499854"/>
            <a:ext cx="3345299" cy="1308259"/>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It can struggle to recommend truly novel or unexpected items and may limit you to your existing preferences.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9893"/>
            <a:ext cx="6474857"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Collaborative Filtering</a:t>
            </a:r>
            <a:endParaRPr lang="en-US" sz="4450" dirty="0"/>
          </a:p>
        </p:txBody>
      </p:sp>
      <p:sp>
        <p:nvSpPr>
          <p:cNvPr id="3" name="Text 1"/>
          <p:cNvSpPr/>
          <p:nvPr/>
        </p:nvSpPr>
        <p:spPr>
          <a:xfrm>
            <a:off x="793790" y="3275648"/>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Understanding User Similarities</a:t>
            </a:r>
            <a:endParaRPr lang="en-US" sz="2200" dirty="0"/>
          </a:p>
        </p:txBody>
      </p:sp>
      <p:sp>
        <p:nvSpPr>
          <p:cNvPr id="4" name="Text 2"/>
          <p:cNvSpPr/>
          <p:nvPr/>
        </p:nvSpPr>
        <p:spPr>
          <a:xfrm>
            <a:off x="793790" y="421112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Collaborative filtering analyzes the behavior of users with similar tastes to yours. It identifies common preferences and recommends items those users have enjoyed.</a:t>
            </a:r>
            <a:endParaRPr lang="en-US" sz="1750" dirty="0"/>
          </a:p>
        </p:txBody>
      </p:sp>
      <p:sp>
        <p:nvSpPr>
          <p:cNvPr id="5" name="Text 3"/>
          <p:cNvSpPr/>
          <p:nvPr/>
        </p:nvSpPr>
        <p:spPr>
          <a:xfrm>
            <a:off x="5332928" y="3275648"/>
            <a:ext cx="3912513"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Recommending New Items</a:t>
            </a:r>
            <a:endParaRPr lang="en-US" sz="2200" dirty="0"/>
          </a:p>
        </p:txBody>
      </p:sp>
      <p:sp>
        <p:nvSpPr>
          <p:cNvPr id="6" name="Text 4"/>
          <p:cNvSpPr/>
          <p:nvPr/>
        </p:nvSpPr>
        <p:spPr>
          <a:xfrm>
            <a:off x="5332928" y="385679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method is effective for discovering new items you might not have considered otherwise, expanding your horizons and introducing you to new experiences.</a:t>
            </a:r>
            <a:endParaRPr lang="en-US" sz="1750" dirty="0"/>
          </a:p>
        </p:txBody>
      </p:sp>
      <p:sp>
        <p:nvSpPr>
          <p:cNvPr id="7" name="Text 5"/>
          <p:cNvSpPr/>
          <p:nvPr/>
        </p:nvSpPr>
        <p:spPr>
          <a:xfrm>
            <a:off x="9872067" y="327564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Example</a:t>
            </a:r>
            <a:endParaRPr lang="en-US" sz="2200" dirty="0"/>
          </a:p>
        </p:txBody>
      </p:sp>
      <p:sp>
        <p:nvSpPr>
          <p:cNvPr id="8" name="Text 6"/>
          <p:cNvSpPr/>
          <p:nvPr/>
        </p:nvSpPr>
        <p:spPr>
          <a:xfrm>
            <a:off x="9872067" y="385679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If you've rated a particular movie highly and other users with similar tastes have rated another movie highly, the system might recommend that movie to you.</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8485" y="2545199"/>
            <a:ext cx="4969431" cy="3139083"/>
          </a:xfrm>
          <a:prstGeom prst="rect">
            <a:avLst/>
          </a:prstGeom>
        </p:spPr>
      </p:pic>
      <p:sp>
        <p:nvSpPr>
          <p:cNvPr id="4" name="Text 0"/>
          <p:cNvSpPr/>
          <p:nvPr/>
        </p:nvSpPr>
        <p:spPr>
          <a:xfrm>
            <a:off x="6210062" y="857012"/>
            <a:ext cx="5169575" cy="646152"/>
          </a:xfrm>
          <a:prstGeom prst="rect">
            <a:avLst/>
          </a:prstGeom>
          <a:noFill/>
          <a:ln/>
        </p:spPr>
        <p:txBody>
          <a:bodyPr wrap="none" lIns="0" tIns="0" rIns="0" bIns="0" rtlCol="0" anchor="t"/>
          <a:lstStyle/>
          <a:p>
            <a:pPr marL="0" indent="0">
              <a:lnSpc>
                <a:spcPts val="5050"/>
              </a:lnSpc>
              <a:buNone/>
            </a:pPr>
            <a:r>
              <a:rPr lang="en-US" sz="4050" dirty="0">
                <a:solidFill>
                  <a:srgbClr val="97B8FF"/>
                </a:solidFill>
                <a:latin typeface="Sora Medium" pitchFamily="34" charset="0"/>
                <a:ea typeface="Sora Medium" pitchFamily="34" charset="-122"/>
                <a:cs typeface="Sora Medium" pitchFamily="34" charset="-120"/>
              </a:rPr>
              <a:t>Hybrid Filtering</a:t>
            </a:r>
            <a:endParaRPr lang="en-US" sz="4050" dirty="0"/>
          </a:p>
        </p:txBody>
      </p:sp>
      <p:pic>
        <p:nvPicPr>
          <p:cNvPr id="5" name="Image 2" descr="preencoded.png"/>
          <p:cNvPicPr>
            <a:picLocks noChangeAspect="1"/>
          </p:cNvPicPr>
          <p:nvPr/>
        </p:nvPicPr>
        <p:blipFill>
          <a:blip r:embed="rId5"/>
          <a:stretch>
            <a:fillRect/>
          </a:stretch>
        </p:blipFill>
        <p:spPr>
          <a:xfrm>
            <a:off x="6210062" y="1813322"/>
            <a:ext cx="1033820" cy="1853089"/>
          </a:xfrm>
          <a:prstGeom prst="rect">
            <a:avLst/>
          </a:prstGeom>
        </p:spPr>
      </p:pic>
      <p:sp>
        <p:nvSpPr>
          <p:cNvPr id="6" name="Text 1"/>
          <p:cNvSpPr/>
          <p:nvPr/>
        </p:nvSpPr>
        <p:spPr>
          <a:xfrm>
            <a:off x="7554039" y="2020014"/>
            <a:ext cx="2852380" cy="323017"/>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Medium" pitchFamily="34" charset="0"/>
                <a:ea typeface="Sora Medium" pitchFamily="34" charset="-122"/>
                <a:cs typeface="Sora Medium" pitchFamily="34" charset="-120"/>
              </a:rPr>
              <a:t>Combining Strengths</a:t>
            </a:r>
            <a:endParaRPr lang="en-US" sz="2000" dirty="0"/>
          </a:p>
        </p:txBody>
      </p:sp>
      <p:sp>
        <p:nvSpPr>
          <p:cNvPr id="7" name="Text 2"/>
          <p:cNvSpPr/>
          <p:nvPr/>
        </p:nvSpPr>
        <p:spPr>
          <a:xfrm>
            <a:off x="7554039" y="2467094"/>
            <a:ext cx="6352699" cy="992624"/>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Noto Sans TC" pitchFamily="34" charset="0"/>
                <a:ea typeface="Noto Sans TC" pitchFamily="34" charset="-122"/>
                <a:cs typeface="Noto Sans TC" pitchFamily="34" charset="-120"/>
              </a:rPr>
              <a:t>Hybrid filtering combines the strengths of both content-based and collaborative filtering, leveraging the best of both worlds to create a more comprehensive recommendation system.</a:t>
            </a:r>
            <a:endParaRPr lang="en-US" sz="1600" dirty="0"/>
          </a:p>
        </p:txBody>
      </p:sp>
      <p:pic>
        <p:nvPicPr>
          <p:cNvPr id="8" name="Image 3" descr="preencoded.png"/>
          <p:cNvPicPr>
            <a:picLocks noChangeAspect="1"/>
          </p:cNvPicPr>
          <p:nvPr/>
        </p:nvPicPr>
        <p:blipFill>
          <a:blip r:embed="rId6"/>
          <a:stretch>
            <a:fillRect/>
          </a:stretch>
        </p:blipFill>
        <p:spPr>
          <a:xfrm>
            <a:off x="6210062" y="3666411"/>
            <a:ext cx="1033820" cy="1853089"/>
          </a:xfrm>
          <a:prstGeom prst="rect">
            <a:avLst/>
          </a:prstGeom>
        </p:spPr>
      </p:pic>
      <p:sp>
        <p:nvSpPr>
          <p:cNvPr id="9" name="Text 3"/>
          <p:cNvSpPr/>
          <p:nvPr/>
        </p:nvSpPr>
        <p:spPr>
          <a:xfrm>
            <a:off x="7554039" y="3873103"/>
            <a:ext cx="4248388" cy="323017"/>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Medium" pitchFamily="34" charset="0"/>
                <a:ea typeface="Sora Medium" pitchFamily="34" charset="-122"/>
                <a:cs typeface="Sora Medium" pitchFamily="34" charset="-120"/>
              </a:rPr>
              <a:t>Personalized Recommendations</a:t>
            </a:r>
            <a:endParaRPr lang="en-US" sz="2000" dirty="0"/>
          </a:p>
        </p:txBody>
      </p:sp>
      <p:sp>
        <p:nvSpPr>
          <p:cNvPr id="10" name="Text 4"/>
          <p:cNvSpPr/>
          <p:nvPr/>
        </p:nvSpPr>
        <p:spPr>
          <a:xfrm>
            <a:off x="7554039" y="4320183"/>
            <a:ext cx="6352699" cy="992624"/>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Noto Sans TC" pitchFamily="34" charset="0"/>
                <a:ea typeface="Noto Sans TC" pitchFamily="34" charset="-122"/>
                <a:cs typeface="Noto Sans TC" pitchFamily="34" charset="-120"/>
              </a:rPr>
              <a:t>This approach considers both your individual preferences and the preferences of similar users, creating personalized recommendations that are both familiar and exploratory.</a:t>
            </a:r>
            <a:endParaRPr lang="en-US" sz="1600" dirty="0"/>
          </a:p>
        </p:txBody>
      </p:sp>
      <p:pic>
        <p:nvPicPr>
          <p:cNvPr id="11" name="Image 4" descr="preencoded.png"/>
          <p:cNvPicPr>
            <a:picLocks noChangeAspect="1"/>
          </p:cNvPicPr>
          <p:nvPr/>
        </p:nvPicPr>
        <p:blipFill>
          <a:blip r:embed="rId7"/>
          <a:stretch>
            <a:fillRect/>
          </a:stretch>
        </p:blipFill>
        <p:spPr>
          <a:xfrm>
            <a:off x="6210062" y="5519499"/>
            <a:ext cx="1033820" cy="1853089"/>
          </a:xfrm>
          <a:prstGeom prst="rect">
            <a:avLst/>
          </a:prstGeom>
        </p:spPr>
      </p:pic>
      <p:sp>
        <p:nvSpPr>
          <p:cNvPr id="12" name="Text 5"/>
          <p:cNvSpPr/>
          <p:nvPr/>
        </p:nvSpPr>
        <p:spPr>
          <a:xfrm>
            <a:off x="7554039" y="5726192"/>
            <a:ext cx="2584728" cy="323017"/>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Medium" pitchFamily="34" charset="0"/>
                <a:ea typeface="Sora Medium" pitchFamily="34" charset="-122"/>
                <a:cs typeface="Sora Medium" pitchFamily="34" charset="-120"/>
              </a:rPr>
              <a:t>Example</a:t>
            </a:r>
            <a:endParaRPr lang="en-US" sz="2000" dirty="0"/>
          </a:p>
        </p:txBody>
      </p:sp>
      <p:sp>
        <p:nvSpPr>
          <p:cNvPr id="13" name="Text 6"/>
          <p:cNvSpPr/>
          <p:nvPr/>
        </p:nvSpPr>
        <p:spPr>
          <a:xfrm>
            <a:off x="7554039" y="6173272"/>
            <a:ext cx="6352699" cy="992624"/>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Noto Sans TC" pitchFamily="34" charset="0"/>
                <a:ea typeface="Noto Sans TC" pitchFamily="34" charset="-122"/>
                <a:cs typeface="Noto Sans TC" pitchFamily="34" charset="-120"/>
              </a:rPr>
              <a:t>A hybrid system might analyze your past movie ratings to identify genres you enjoy and then recommend movies with similar themes that have been rated highly by users with similar tastes.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66528" y="2291477"/>
            <a:ext cx="5041344" cy="3646646"/>
          </a:xfrm>
          <a:prstGeom prst="rect">
            <a:avLst/>
          </a:prstGeom>
        </p:spPr>
      </p:pic>
      <p:sp>
        <p:nvSpPr>
          <p:cNvPr id="4" name="Text 0"/>
          <p:cNvSpPr/>
          <p:nvPr/>
        </p:nvSpPr>
        <p:spPr>
          <a:xfrm>
            <a:off x="622935" y="823793"/>
            <a:ext cx="7898130" cy="1112520"/>
          </a:xfrm>
          <a:prstGeom prst="rect">
            <a:avLst/>
          </a:prstGeom>
          <a:noFill/>
          <a:ln/>
        </p:spPr>
        <p:txBody>
          <a:bodyPr wrap="square" lIns="0" tIns="0" rIns="0" bIns="0" rtlCol="0" anchor="t"/>
          <a:lstStyle/>
          <a:p>
            <a:pPr marL="0" indent="0">
              <a:lnSpc>
                <a:spcPts val="4350"/>
              </a:lnSpc>
              <a:buNone/>
            </a:pPr>
            <a:r>
              <a:rPr lang="en-US" sz="3500" dirty="0">
                <a:solidFill>
                  <a:srgbClr val="97B8FF"/>
                </a:solidFill>
                <a:latin typeface="Sora Medium" pitchFamily="34" charset="0"/>
                <a:ea typeface="Sora Medium" pitchFamily="34" charset="-122"/>
                <a:cs typeface="Sora Medium" pitchFamily="34" charset="-120"/>
              </a:rPr>
              <a:t>Advantages of Recommender Systems</a:t>
            </a:r>
            <a:endParaRPr lang="en-US" sz="3500" dirty="0"/>
          </a:p>
        </p:txBody>
      </p:sp>
      <p:sp>
        <p:nvSpPr>
          <p:cNvPr id="5" name="Shape 1"/>
          <p:cNvSpPr/>
          <p:nvPr/>
        </p:nvSpPr>
        <p:spPr>
          <a:xfrm>
            <a:off x="622935" y="2203252"/>
            <a:ext cx="7898130" cy="5202555"/>
          </a:xfrm>
          <a:prstGeom prst="roundRect">
            <a:avLst>
              <a:gd name="adj" fmla="val 513"/>
            </a:avLst>
          </a:prstGeom>
          <a:noFill/>
          <a:ln w="7620">
            <a:solidFill>
              <a:srgbClr val="FFFFFF">
                <a:alpha val="24000"/>
              </a:srgbClr>
            </a:solidFill>
            <a:prstDash val="solid"/>
          </a:ln>
        </p:spPr>
      </p:sp>
      <p:sp>
        <p:nvSpPr>
          <p:cNvPr id="6" name="Shape 2"/>
          <p:cNvSpPr/>
          <p:nvPr/>
        </p:nvSpPr>
        <p:spPr>
          <a:xfrm>
            <a:off x="630555" y="2210872"/>
            <a:ext cx="7882890" cy="1368028"/>
          </a:xfrm>
          <a:prstGeom prst="rect">
            <a:avLst/>
          </a:prstGeom>
          <a:solidFill>
            <a:srgbClr val="FFFFFF">
              <a:alpha val="4000"/>
            </a:srgbClr>
          </a:solidFill>
          <a:ln/>
        </p:spPr>
      </p:sp>
      <p:sp>
        <p:nvSpPr>
          <p:cNvPr id="7" name="Text 3"/>
          <p:cNvSpPr/>
          <p:nvPr/>
        </p:nvSpPr>
        <p:spPr>
          <a:xfrm>
            <a:off x="808553" y="2325291"/>
            <a:ext cx="3581638" cy="284798"/>
          </a:xfrm>
          <a:prstGeom prst="rect">
            <a:avLst/>
          </a:prstGeom>
          <a:noFill/>
          <a:ln/>
        </p:spPr>
        <p:txBody>
          <a:bodyPr wrap="none" lIns="0" tIns="0" rIns="0" bIns="0" rtlCol="0" anchor="t"/>
          <a:lstStyle/>
          <a:p>
            <a:pPr marL="0" indent="0">
              <a:lnSpc>
                <a:spcPts val="2200"/>
              </a:lnSpc>
              <a:buNone/>
            </a:pPr>
            <a:r>
              <a:rPr lang="en-US" sz="1400" dirty="0">
                <a:solidFill>
                  <a:srgbClr val="E0D6DE"/>
                </a:solidFill>
                <a:latin typeface="Noto Sans TC" pitchFamily="34" charset="0"/>
                <a:ea typeface="Noto Sans TC" pitchFamily="34" charset="-122"/>
                <a:cs typeface="Noto Sans TC" pitchFamily="34" charset="-120"/>
              </a:rPr>
              <a:t>Increased User Engagement</a:t>
            </a:r>
            <a:endParaRPr lang="en-US" sz="1400" dirty="0"/>
          </a:p>
        </p:txBody>
      </p:sp>
      <p:sp>
        <p:nvSpPr>
          <p:cNvPr id="8" name="Text 4"/>
          <p:cNvSpPr/>
          <p:nvPr/>
        </p:nvSpPr>
        <p:spPr>
          <a:xfrm>
            <a:off x="4753808" y="2325291"/>
            <a:ext cx="3581638" cy="1139190"/>
          </a:xfrm>
          <a:prstGeom prst="rect">
            <a:avLst/>
          </a:prstGeom>
          <a:noFill/>
          <a:ln/>
        </p:spPr>
        <p:txBody>
          <a:bodyPr wrap="square" lIns="0" tIns="0" rIns="0" bIns="0" rtlCol="0" anchor="t"/>
          <a:lstStyle/>
          <a:p>
            <a:pPr marL="0" indent="0">
              <a:lnSpc>
                <a:spcPts val="2200"/>
              </a:lnSpc>
              <a:buNone/>
            </a:pPr>
            <a:r>
              <a:rPr lang="en-US" sz="1400" dirty="0">
                <a:solidFill>
                  <a:srgbClr val="E0D6DE"/>
                </a:solidFill>
                <a:latin typeface="Noto Sans TC" pitchFamily="34" charset="0"/>
                <a:ea typeface="Noto Sans TC" pitchFamily="34" charset="-122"/>
                <a:cs typeface="Noto Sans TC" pitchFamily="34" charset="-120"/>
              </a:rPr>
              <a:t>Recommender systems can keep users engaged by providing personalized content and recommendations that are relevant to their interests.</a:t>
            </a:r>
            <a:endParaRPr lang="en-US" sz="1400" dirty="0"/>
          </a:p>
        </p:txBody>
      </p:sp>
      <p:sp>
        <p:nvSpPr>
          <p:cNvPr id="9" name="Shape 5"/>
          <p:cNvSpPr/>
          <p:nvPr/>
        </p:nvSpPr>
        <p:spPr>
          <a:xfrm>
            <a:off x="630555" y="3578900"/>
            <a:ext cx="7882890" cy="1368028"/>
          </a:xfrm>
          <a:prstGeom prst="rect">
            <a:avLst/>
          </a:prstGeom>
          <a:solidFill>
            <a:srgbClr val="000000">
              <a:alpha val="4000"/>
            </a:srgbClr>
          </a:solidFill>
          <a:ln/>
        </p:spPr>
      </p:sp>
      <p:sp>
        <p:nvSpPr>
          <p:cNvPr id="10" name="Text 6"/>
          <p:cNvSpPr/>
          <p:nvPr/>
        </p:nvSpPr>
        <p:spPr>
          <a:xfrm>
            <a:off x="808553" y="3693319"/>
            <a:ext cx="3581638" cy="284798"/>
          </a:xfrm>
          <a:prstGeom prst="rect">
            <a:avLst/>
          </a:prstGeom>
          <a:noFill/>
          <a:ln/>
        </p:spPr>
        <p:txBody>
          <a:bodyPr wrap="none" lIns="0" tIns="0" rIns="0" bIns="0" rtlCol="0" anchor="t"/>
          <a:lstStyle/>
          <a:p>
            <a:pPr marL="0" indent="0">
              <a:lnSpc>
                <a:spcPts val="2200"/>
              </a:lnSpc>
              <a:buNone/>
            </a:pPr>
            <a:r>
              <a:rPr lang="en-US" sz="1400" dirty="0">
                <a:solidFill>
                  <a:srgbClr val="E0D6DE"/>
                </a:solidFill>
                <a:latin typeface="Noto Sans TC" pitchFamily="34" charset="0"/>
                <a:ea typeface="Noto Sans TC" pitchFamily="34" charset="-122"/>
                <a:cs typeface="Noto Sans TC" pitchFamily="34" charset="-120"/>
              </a:rPr>
              <a:t>Improved Customer Experience</a:t>
            </a:r>
            <a:endParaRPr lang="en-US" sz="1400" dirty="0"/>
          </a:p>
        </p:txBody>
      </p:sp>
      <p:sp>
        <p:nvSpPr>
          <p:cNvPr id="11" name="Text 7"/>
          <p:cNvSpPr/>
          <p:nvPr/>
        </p:nvSpPr>
        <p:spPr>
          <a:xfrm>
            <a:off x="4753808" y="3693319"/>
            <a:ext cx="3581638" cy="1139190"/>
          </a:xfrm>
          <a:prstGeom prst="rect">
            <a:avLst/>
          </a:prstGeom>
          <a:noFill/>
          <a:ln/>
        </p:spPr>
        <p:txBody>
          <a:bodyPr wrap="square" lIns="0" tIns="0" rIns="0" bIns="0" rtlCol="0" anchor="t"/>
          <a:lstStyle/>
          <a:p>
            <a:pPr marL="0" indent="0">
              <a:lnSpc>
                <a:spcPts val="2200"/>
              </a:lnSpc>
              <a:buNone/>
            </a:pPr>
            <a:r>
              <a:rPr lang="en-US" sz="1400" dirty="0">
                <a:solidFill>
                  <a:srgbClr val="E0D6DE"/>
                </a:solidFill>
                <a:latin typeface="Noto Sans TC" pitchFamily="34" charset="0"/>
                <a:ea typeface="Noto Sans TC" pitchFamily="34" charset="-122"/>
                <a:cs typeface="Noto Sans TC" pitchFamily="34" charset="-120"/>
              </a:rPr>
              <a:t>By offering tailored recommendations, these systems enhance customer satisfaction and provide a more seamless and enjoyable browsing experience.</a:t>
            </a:r>
            <a:endParaRPr lang="en-US" sz="1400" dirty="0"/>
          </a:p>
        </p:txBody>
      </p:sp>
      <p:sp>
        <p:nvSpPr>
          <p:cNvPr id="12" name="Shape 8"/>
          <p:cNvSpPr/>
          <p:nvPr/>
        </p:nvSpPr>
        <p:spPr>
          <a:xfrm>
            <a:off x="630555" y="4946928"/>
            <a:ext cx="7882890" cy="1368028"/>
          </a:xfrm>
          <a:prstGeom prst="rect">
            <a:avLst/>
          </a:prstGeom>
          <a:solidFill>
            <a:srgbClr val="FFFFFF">
              <a:alpha val="4000"/>
            </a:srgbClr>
          </a:solidFill>
          <a:ln/>
        </p:spPr>
      </p:sp>
      <p:sp>
        <p:nvSpPr>
          <p:cNvPr id="13" name="Text 9"/>
          <p:cNvSpPr/>
          <p:nvPr/>
        </p:nvSpPr>
        <p:spPr>
          <a:xfrm>
            <a:off x="808553" y="5061347"/>
            <a:ext cx="3581638" cy="284798"/>
          </a:xfrm>
          <a:prstGeom prst="rect">
            <a:avLst/>
          </a:prstGeom>
          <a:noFill/>
          <a:ln/>
        </p:spPr>
        <p:txBody>
          <a:bodyPr wrap="none" lIns="0" tIns="0" rIns="0" bIns="0" rtlCol="0" anchor="t"/>
          <a:lstStyle/>
          <a:p>
            <a:pPr marL="0" indent="0">
              <a:lnSpc>
                <a:spcPts val="2200"/>
              </a:lnSpc>
              <a:buNone/>
            </a:pPr>
            <a:r>
              <a:rPr lang="en-US" sz="1400" dirty="0">
                <a:solidFill>
                  <a:srgbClr val="E0D6DE"/>
                </a:solidFill>
                <a:latin typeface="Noto Sans TC" pitchFamily="34" charset="0"/>
                <a:ea typeface="Noto Sans TC" pitchFamily="34" charset="-122"/>
                <a:cs typeface="Noto Sans TC" pitchFamily="34" charset="-120"/>
              </a:rPr>
              <a:t>Increased Revenue</a:t>
            </a:r>
            <a:endParaRPr lang="en-US" sz="1400" dirty="0"/>
          </a:p>
        </p:txBody>
      </p:sp>
      <p:sp>
        <p:nvSpPr>
          <p:cNvPr id="14" name="Text 10"/>
          <p:cNvSpPr/>
          <p:nvPr/>
        </p:nvSpPr>
        <p:spPr>
          <a:xfrm>
            <a:off x="4753808" y="5061347"/>
            <a:ext cx="3581638" cy="1139190"/>
          </a:xfrm>
          <a:prstGeom prst="rect">
            <a:avLst/>
          </a:prstGeom>
          <a:noFill/>
          <a:ln/>
        </p:spPr>
        <p:txBody>
          <a:bodyPr wrap="square" lIns="0" tIns="0" rIns="0" bIns="0" rtlCol="0" anchor="t"/>
          <a:lstStyle/>
          <a:p>
            <a:pPr marL="0" indent="0">
              <a:lnSpc>
                <a:spcPts val="2200"/>
              </a:lnSpc>
              <a:buNone/>
            </a:pPr>
            <a:r>
              <a:rPr lang="en-US" sz="1400" dirty="0">
                <a:solidFill>
                  <a:srgbClr val="E0D6DE"/>
                </a:solidFill>
                <a:latin typeface="Noto Sans TC" pitchFamily="34" charset="0"/>
                <a:ea typeface="Noto Sans TC" pitchFamily="34" charset="-122"/>
                <a:cs typeface="Noto Sans TC" pitchFamily="34" charset="-120"/>
              </a:rPr>
              <a:t>Personalized recommendations can lead to increased sales, as users are more likely to purchase products they are genuinely interested in.</a:t>
            </a:r>
            <a:endParaRPr lang="en-US" sz="1400" dirty="0"/>
          </a:p>
        </p:txBody>
      </p:sp>
      <p:sp>
        <p:nvSpPr>
          <p:cNvPr id="15" name="Shape 11"/>
          <p:cNvSpPr/>
          <p:nvPr/>
        </p:nvSpPr>
        <p:spPr>
          <a:xfrm>
            <a:off x="630555" y="6314956"/>
            <a:ext cx="7882890" cy="1083231"/>
          </a:xfrm>
          <a:prstGeom prst="rect">
            <a:avLst/>
          </a:prstGeom>
          <a:solidFill>
            <a:srgbClr val="000000">
              <a:alpha val="4000"/>
            </a:srgbClr>
          </a:solidFill>
          <a:ln/>
        </p:spPr>
      </p:sp>
      <p:sp>
        <p:nvSpPr>
          <p:cNvPr id="16" name="Text 12"/>
          <p:cNvSpPr/>
          <p:nvPr/>
        </p:nvSpPr>
        <p:spPr>
          <a:xfrm>
            <a:off x="808553" y="6429375"/>
            <a:ext cx="3581638" cy="284798"/>
          </a:xfrm>
          <a:prstGeom prst="rect">
            <a:avLst/>
          </a:prstGeom>
          <a:noFill/>
          <a:ln/>
        </p:spPr>
        <p:txBody>
          <a:bodyPr wrap="none" lIns="0" tIns="0" rIns="0" bIns="0" rtlCol="0" anchor="t"/>
          <a:lstStyle/>
          <a:p>
            <a:pPr marL="0" indent="0">
              <a:lnSpc>
                <a:spcPts val="2200"/>
              </a:lnSpc>
              <a:buNone/>
            </a:pPr>
            <a:r>
              <a:rPr lang="en-US" sz="1400" dirty="0">
                <a:solidFill>
                  <a:srgbClr val="E0D6DE"/>
                </a:solidFill>
                <a:latin typeface="Noto Sans TC" pitchFamily="34" charset="0"/>
                <a:ea typeface="Noto Sans TC" pitchFamily="34" charset="-122"/>
                <a:cs typeface="Noto Sans TC" pitchFamily="34" charset="-120"/>
              </a:rPr>
              <a:t>Reduced Search Time</a:t>
            </a:r>
            <a:endParaRPr lang="en-US" sz="1400" dirty="0"/>
          </a:p>
        </p:txBody>
      </p:sp>
      <p:sp>
        <p:nvSpPr>
          <p:cNvPr id="17" name="Text 13"/>
          <p:cNvSpPr/>
          <p:nvPr/>
        </p:nvSpPr>
        <p:spPr>
          <a:xfrm>
            <a:off x="4753808" y="6429375"/>
            <a:ext cx="3581638" cy="854393"/>
          </a:xfrm>
          <a:prstGeom prst="rect">
            <a:avLst/>
          </a:prstGeom>
          <a:noFill/>
          <a:ln/>
        </p:spPr>
        <p:txBody>
          <a:bodyPr wrap="square" lIns="0" tIns="0" rIns="0" bIns="0" rtlCol="0" anchor="t"/>
          <a:lstStyle/>
          <a:p>
            <a:pPr marL="0" indent="0">
              <a:lnSpc>
                <a:spcPts val="2200"/>
              </a:lnSpc>
              <a:buNone/>
            </a:pPr>
            <a:r>
              <a:rPr lang="en-US" sz="1400" dirty="0">
                <a:solidFill>
                  <a:srgbClr val="E0D6DE"/>
                </a:solidFill>
                <a:latin typeface="Noto Sans TC" pitchFamily="34" charset="0"/>
                <a:ea typeface="Noto Sans TC" pitchFamily="34" charset="-122"/>
                <a:cs typeface="Noto Sans TC" pitchFamily="34" charset="-120"/>
              </a:rPr>
              <a:t>Recommender systems can help users quickly find the information or products they need, saving them time and effort.</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66052" y="2223968"/>
            <a:ext cx="5042178" cy="3781663"/>
          </a:xfrm>
          <a:prstGeom prst="rect">
            <a:avLst/>
          </a:prstGeom>
        </p:spPr>
      </p:pic>
      <p:sp>
        <p:nvSpPr>
          <p:cNvPr id="4" name="Text 0"/>
          <p:cNvSpPr/>
          <p:nvPr/>
        </p:nvSpPr>
        <p:spPr>
          <a:xfrm>
            <a:off x="621863" y="531971"/>
            <a:ext cx="7900273" cy="1110377"/>
          </a:xfrm>
          <a:prstGeom prst="rect">
            <a:avLst/>
          </a:prstGeom>
          <a:noFill/>
          <a:ln/>
        </p:spPr>
        <p:txBody>
          <a:bodyPr wrap="square" lIns="0" tIns="0" rIns="0" bIns="0" rtlCol="0" anchor="t"/>
          <a:lstStyle/>
          <a:p>
            <a:pPr marL="0" indent="0">
              <a:lnSpc>
                <a:spcPts val="4350"/>
              </a:lnSpc>
              <a:buNone/>
            </a:pPr>
            <a:r>
              <a:rPr lang="en-US" sz="3450" dirty="0">
                <a:solidFill>
                  <a:srgbClr val="97B8FF"/>
                </a:solidFill>
                <a:latin typeface="Sora Medium" pitchFamily="34" charset="0"/>
                <a:ea typeface="Sora Medium" pitchFamily="34" charset="-122"/>
                <a:cs typeface="Sora Medium" pitchFamily="34" charset="-120"/>
              </a:rPr>
              <a:t>Social Media Recommendation Example</a:t>
            </a:r>
            <a:endParaRPr lang="en-US" sz="3450" dirty="0"/>
          </a:p>
        </p:txBody>
      </p:sp>
      <p:pic>
        <p:nvPicPr>
          <p:cNvPr id="5" name="Image 2" descr="preencoded.png"/>
          <p:cNvPicPr>
            <a:picLocks noChangeAspect="1"/>
          </p:cNvPicPr>
          <p:nvPr/>
        </p:nvPicPr>
        <p:blipFill>
          <a:blip r:embed="rId5"/>
          <a:stretch>
            <a:fillRect/>
          </a:stretch>
        </p:blipFill>
        <p:spPr>
          <a:xfrm>
            <a:off x="621863" y="1908810"/>
            <a:ext cx="444103" cy="444103"/>
          </a:xfrm>
          <a:prstGeom prst="rect">
            <a:avLst/>
          </a:prstGeom>
        </p:spPr>
      </p:pic>
      <p:sp>
        <p:nvSpPr>
          <p:cNvPr id="6" name="Text 1"/>
          <p:cNvSpPr/>
          <p:nvPr/>
        </p:nvSpPr>
        <p:spPr>
          <a:xfrm>
            <a:off x="621863" y="2530554"/>
            <a:ext cx="2437567" cy="27753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Personalized Content</a:t>
            </a:r>
            <a:endParaRPr lang="en-US" sz="1700" dirty="0"/>
          </a:p>
        </p:txBody>
      </p:sp>
      <p:sp>
        <p:nvSpPr>
          <p:cNvPr id="7" name="Text 2"/>
          <p:cNvSpPr/>
          <p:nvPr/>
        </p:nvSpPr>
        <p:spPr>
          <a:xfrm>
            <a:off x="621863" y="2914650"/>
            <a:ext cx="7900273" cy="568404"/>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Social media platforms use recommender systems to personalize your news feed, highlighting posts, videos, and articles that align with your interests and past engagement.</a:t>
            </a:r>
            <a:endParaRPr lang="en-US" sz="1350" dirty="0"/>
          </a:p>
        </p:txBody>
      </p:sp>
      <p:pic>
        <p:nvPicPr>
          <p:cNvPr id="8" name="Image 3" descr="preencoded.png"/>
          <p:cNvPicPr>
            <a:picLocks noChangeAspect="1"/>
          </p:cNvPicPr>
          <p:nvPr/>
        </p:nvPicPr>
        <p:blipFill>
          <a:blip r:embed="rId6"/>
          <a:stretch>
            <a:fillRect/>
          </a:stretch>
        </p:blipFill>
        <p:spPr>
          <a:xfrm>
            <a:off x="621863" y="4016097"/>
            <a:ext cx="444103" cy="444103"/>
          </a:xfrm>
          <a:prstGeom prst="rect">
            <a:avLst/>
          </a:prstGeom>
        </p:spPr>
      </p:pic>
      <p:sp>
        <p:nvSpPr>
          <p:cNvPr id="9" name="Text 3"/>
          <p:cNvSpPr/>
          <p:nvPr/>
        </p:nvSpPr>
        <p:spPr>
          <a:xfrm>
            <a:off x="621863" y="4637842"/>
            <a:ext cx="2499241" cy="27753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Engaging Interactions</a:t>
            </a:r>
            <a:endParaRPr lang="en-US" sz="1700" dirty="0"/>
          </a:p>
        </p:txBody>
      </p:sp>
      <p:sp>
        <p:nvSpPr>
          <p:cNvPr id="10" name="Text 4"/>
          <p:cNvSpPr/>
          <p:nvPr/>
        </p:nvSpPr>
        <p:spPr>
          <a:xfrm>
            <a:off x="621863" y="5021937"/>
            <a:ext cx="7900273" cy="568404"/>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These algorithms recommend posts and content that are likely to spark your interest and encourage you to interact with the platform, fostering a sense of community.</a:t>
            </a:r>
            <a:endParaRPr lang="en-US" sz="1350" dirty="0"/>
          </a:p>
        </p:txBody>
      </p:sp>
      <p:pic>
        <p:nvPicPr>
          <p:cNvPr id="11" name="Image 4" descr="preencoded.png"/>
          <p:cNvPicPr>
            <a:picLocks noChangeAspect="1"/>
          </p:cNvPicPr>
          <p:nvPr/>
        </p:nvPicPr>
        <p:blipFill>
          <a:blip r:embed="rId7"/>
          <a:stretch>
            <a:fillRect/>
          </a:stretch>
        </p:blipFill>
        <p:spPr>
          <a:xfrm>
            <a:off x="621863" y="6123384"/>
            <a:ext cx="444103" cy="444103"/>
          </a:xfrm>
          <a:prstGeom prst="rect">
            <a:avLst/>
          </a:prstGeom>
        </p:spPr>
      </p:pic>
      <p:sp>
        <p:nvSpPr>
          <p:cNvPr id="12" name="Text 5"/>
          <p:cNvSpPr/>
          <p:nvPr/>
        </p:nvSpPr>
        <p:spPr>
          <a:xfrm>
            <a:off x="621863" y="6745129"/>
            <a:ext cx="2560082" cy="277535"/>
          </a:xfrm>
          <a:prstGeom prst="rect">
            <a:avLst/>
          </a:prstGeom>
          <a:noFill/>
          <a:ln/>
        </p:spPr>
        <p:txBody>
          <a:bodyPr wrap="none" lIns="0" tIns="0" rIns="0" bIns="0" rtlCol="0" anchor="t"/>
          <a:lstStyle/>
          <a:p>
            <a:pPr marL="0" indent="0" algn="l">
              <a:lnSpc>
                <a:spcPts val="2150"/>
              </a:lnSpc>
              <a:buNone/>
            </a:pPr>
            <a:r>
              <a:rPr lang="en-US" sz="1700" dirty="0">
                <a:solidFill>
                  <a:srgbClr val="E0D6DE"/>
                </a:solidFill>
                <a:latin typeface="Sora Medium" pitchFamily="34" charset="0"/>
                <a:ea typeface="Sora Medium" pitchFamily="34" charset="-122"/>
                <a:cs typeface="Sora Medium" pitchFamily="34" charset="-120"/>
              </a:rPr>
              <a:t>Discover New Content</a:t>
            </a:r>
            <a:endParaRPr lang="en-US" sz="1700" dirty="0"/>
          </a:p>
        </p:txBody>
      </p:sp>
      <p:sp>
        <p:nvSpPr>
          <p:cNvPr id="13" name="Text 6"/>
          <p:cNvSpPr/>
          <p:nvPr/>
        </p:nvSpPr>
        <p:spPr>
          <a:xfrm>
            <a:off x="621863" y="7129224"/>
            <a:ext cx="7900273" cy="568404"/>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Noto Sans TC" pitchFamily="34" charset="0"/>
                <a:ea typeface="Noto Sans TC" pitchFamily="34" charset="-122"/>
                <a:cs typeface="Noto Sans TC" pitchFamily="34" charset="-120"/>
              </a:rPr>
              <a:t>Social media recommender systems can also introduce you to new creators, topics, and perspectives that you might not have encountered otherwise, expanding your horizons.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6181011" y="283488"/>
            <a:ext cx="2268260" cy="2268260"/>
          </a:xfrm>
          <a:prstGeom prst="rect">
            <a:avLst/>
          </a:prstGeom>
        </p:spPr>
      </p:pic>
      <p:sp>
        <p:nvSpPr>
          <p:cNvPr id="4" name="Text 0"/>
          <p:cNvSpPr/>
          <p:nvPr/>
        </p:nvSpPr>
        <p:spPr>
          <a:xfrm>
            <a:off x="793790" y="4463534"/>
            <a:ext cx="8924211"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Conclusion and Key Takeaways</a:t>
            </a:r>
            <a:endParaRPr lang="en-US" sz="4450" dirty="0"/>
          </a:p>
        </p:txBody>
      </p:sp>
      <p:sp>
        <p:nvSpPr>
          <p:cNvPr id="5" name="Text 1"/>
          <p:cNvSpPr/>
          <p:nvPr/>
        </p:nvSpPr>
        <p:spPr>
          <a:xfrm>
            <a:off x="793790" y="5512475"/>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Recommender systems are becoming increasingly ubiquitous, shaping our digital experiences and influencing our choices. By understanding the different types of recommender systems and their advantages, we can better navigate these personalized environments, making informed decisions and discovering new content that aligns with our interests.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716</Words>
  <Application>Microsoft Office PowerPoint</Application>
  <PresentationFormat>Custom</PresentationFormat>
  <Paragraphs>63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Sora Medium</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Prudhvi Naidu Thota</cp:lastModifiedBy>
  <cp:revision>2</cp:revision>
  <dcterms:created xsi:type="dcterms:W3CDTF">2024-11-10T13:10:50Z</dcterms:created>
  <dcterms:modified xsi:type="dcterms:W3CDTF">2024-11-10T13:14:24Z</dcterms:modified>
</cp:coreProperties>
</file>